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89" r:id="rId6"/>
    <p:sldId id="318" r:id="rId7"/>
    <p:sldId id="286" r:id="rId8"/>
    <p:sldId id="287" r:id="rId9"/>
    <p:sldId id="319" r:id="rId10"/>
    <p:sldId id="296" r:id="rId11"/>
    <p:sldId id="284" r:id="rId12"/>
    <p:sldId id="297" r:id="rId13"/>
    <p:sldId id="298" r:id="rId14"/>
    <p:sldId id="299" r:id="rId15"/>
    <p:sldId id="302" r:id="rId16"/>
    <p:sldId id="303" r:id="rId17"/>
    <p:sldId id="304" r:id="rId18"/>
    <p:sldId id="305" r:id="rId19"/>
    <p:sldId id="258" r:id="rId20"/>
    <p:sldId id="306" r:id="rId21"/>
    <p:sldId id="307" r:id="rId22"/>
    <p:sldId id="288" r:id="rId23"/>
    <p:sldId id="308" r:id="rId24"/>
    <p:sldId id="309" r:id="rId25"/>
    <p:sldId id="310" r:id="rId26"/>
    <p:sldId id="311" r:id="rId27"/>
    <p:sldId id="312" r:id="rId28"/>
    <p:sldId id="313" r:id="rId29"/>
    <p:sldId id="314" r:id="rId30"/>
    <p:sldId id="279" r:id="rId31"/>
    <p:sldId id="316"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0AD47"/>
    <a:srgbClr val="C55A11"/>
    <a:srgbClr val="15142A"/>
    <a:srgbClr val="FAED3B"/>
    <a:srgbClr val="A7FDFF"/>
    <a:srgbClr val="3CDFE6"/>
    <a:srgbClr val="0C0D0E"/>
    <a:srgbClr val="1F4E7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72" d="100"/>
          <a:sy n="72" d="100"/>
        </p:scale>
        <p:origin x="1325"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27</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90362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9/24/2022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9/24/2022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wmf"/></Relationships>
</file>

<file path=ppt/slides/_rels/slide1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6.bin"/><Relationship Id="rId14" Type="http://schemas.openxmlformats.org/officeDocument/2006/relationships/image" Target="../media/image50.wmf"/></Relationships>
</file>

<file path=ppt/slides/_rels/slide1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wmf"/><Relationship Id="rId11" Type="http://schemas.openxmlformats.org/officeDocument/2006/relationships/image" Target="../media/image56.wmf"/><Relationship Id="rId5" Type="http://schemas.openxmlformats.org/officeDocument/2006/relationships/oleObject" Target="../embeddings/oleObject30.bin"/><Relationship Id="rId10" Type="http://schemas.openxmlformats.org/officeDocument/2006/relationships/image" Target="../media/image55.wmf"/><Relationship Id="rId4" Type="http://schemas.openxmlformats.org/officeDocument/2006/relationships/image" Target="../media/image51.wmf"/><Relationship Id="rId9" Type="http://schemas.openxmlformats.org/officeDocument/2006/relationships/image" Target="../media/image54.wm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8.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35.bin"/><Relationship Id="rId14" Type="http://schemas.openxmlformats.org/officeDocument/2006/relationships/image" Target="../media/image62.wmf"/></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65.pn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3.wmf"/><Relationship Id="rId5" Type="http://schemas.openxmlformats.org/officeDocument/2006/relationships/oleObject" Target="../embeddings/oleObject38.bin"/><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45.bin"/><Relationship Id="rId18" Type="http://schemas.openxmlformats.org/officeDocument/2006/relationships/image" Target="../media/image73.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70.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72.wmf"/><Relationship Id="rId1" Type="http://schemas.openxmlformats.org/officeDocument/2006/relationships/vmlDrawing" Target="../drawings/vmlDrawing9.vml"/><Relationship Id="rId6" Type="http://schemas.openxmlformats.org/officeDocument/2006/relationships/image" Target="../media/image67.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43.bin"/><Relationship Id="rId14" Type="http://schemas.openxmlformats.org/officeDocument/2006/relationships/image" Target="../media/image71.wmf"/></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23.xml"/><Relationship Id="rId7" Type="http://schemas.openxmlformats.org/officeDocument/2006/relationships/slide" Target="slide25.xml"/><Relationship Id="rId12"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slide" Target="slide22.xml"/><Relationship Id="rId5" Type="http://schemas.openxmlformats.org/officeDocument/2006/relationships/slide" Target="slide26.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80.png"/><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1.wmf"/><Relationship Id="rId5" Type="http://schemas.openxmlformats.org/officeDocument/2006/relationships/oleObject" Target="../embeddings/oleObject48.bin"/><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xml"/><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1.bin"/><Relationship Id="rId5" Type="http://schemas.openxmlformats.org/officeDocument/2006/relationships/image" Target="../media/image83.wmf"/><Relationship Id="rId4" Type="http://schemas.openxmlformats.org/officeDocument/2006/relationships/oleObject" Target="../embeddings/oleObject50.bin"/><Relationship Id="rId9" Type="http://schemas.openxmlformats.org/officeDocument/2006/relationships/image" Target="../media/image8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6.bin"/><Relationship Id="rId18" Type="http://schemas.openxmlformats.org/officeDocument/2006/relationships/image" Target="../media/image2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20.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9.wmf"/><Relationship Id="rId19" Type="http://schemas.openxmlformats.org/officeDocument/2006/relationships/oleObject" Target="../embeddings/oleObject9.bin"/><Relationship Id="rId4" Type="http://schemas.openxmlformats.org/officeDocument/2006/relationships/image" Target="../media/image16.wmf"/><Relationship Id="rId9" Type="http://schemas.openxmlformats.org/officeDocument/2006/relationships/oleObject" Target="../embeddings/oleObject4.bin"/><Relationship Id="rId14"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12.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130905" y="1378857"/>
            <a:ext cx="8198602" cy="2339715"/>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TIẾT 11. </a:t>
            </a:r>
            <a:r>
              <a:rPr lang="en-US" sz="5400" b="1">
                <a:solidFill>
                  <a:srgbClr val="C55A11"/>
                </a:solidFill>
                <a:latin typeface="Arial" panose="020B0604020202020204" pitchFamily="34" charset="0"/>
                <a:cs typeface="Arial" panose="020B0604020202020204" pitchFamily="34" charset="0"/>
              </a:rPr>
              <a:t>§</a:t>
            </a:r>
            <a:r>
              <a:rPr lang="en-US" sz="5000" b="1">
                <a:solidFill>
                  <a:schemeClr val="accent2">
                    <a:lumMod val="75000"/>
                  </a:schemeClr>
                </a:solidFill>
                <a:latin typeface="Times New Roman" panose="02020603050405020304" pitchFamily="18" charset="0"/>
                <a:cs typeface="Times New Roman" panose="02020603050405020304" pitchFamily="18" charset="0"/>
              </a:rPr>
              <a:t> 4.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Thị</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Hạnh</a:t>
            </a:r>
            <a:endPar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a:p>
            <a:pPr algn="l"/>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CC"/>
                </a:solidFill>
                <a:latin typeface="Times New Roman" panose="02020603050405020304" pitchFamily="18" charset="0"/>
                <a:ea typeface="Tahoma" panose="020B0604030504040204" pitchFamily="34" charset="0"/>
                <a:cs typeface="Times New Roman" panose="02020603050405020304" pitchFamily="18" charset="0"/>
              </a:rPr>
              <a:t>Lớp</a:t>
            </a:r>
            <a:r>
              <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 6A8</a:t>
            </a:r>
            <a:endParaRPr lang="en-US" sz="28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latin typeface="Times New Roman" pitchFamily="18" charset="0"/>
                <a:ea typeface="+mj-ea"/>
                <a:cs typeface="Times New Roman" pitchFamily="18" charset="0"/>
              </a:rPr>
              <a:t>Luyện tập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extLst>
              <p:ext uri="{D42A27DB-BD31-4B8C-83A1-F6EECF244321}">
                <p14:modId xmlns:p14="http://schemas.microsoft.com/office/powerpoint/2010/main" val="1115927198"/>
              </p:ext>
            </p:extLst>
          </p:nvPr>
        </p:nvGraphicFramePr>
        <p:xfrm>
          <a:off x="3055938" y="3529013"/>
          <a:ext cx="2349500" cy="454025"/>
        </p:xfrm>
        <a:graphic>
          <a:graphicData uri="http://schemas.openxmlformats.org/presentationml/2006/ole">
            <mc:AlternateContent xmlns:mc="http://schemas.openxmlformats.org/markup-compatibility/2006">
              <mc:Choice xmlns:v="urn:schemas-microsoft-com:vml" Requires="v">
                <p:oleObj spid="_x0000_s68647" name="Equation" r:id="rId3" imgW="1180800" imgH="228600" progId="Equation.DSMT4">
                  <p:embed/>
                </p:oleObj>
              </mc:Choice>
              <mc:Fallback>
                <p:oleObj name="Equation" r:id="rId3" imgW="1180800" imgH="228600" progId="Equation.DSMT4">
                  <p:embed/>
                  <p:pic>
                    <p:nvPicPr>
                      <p:cNvPr id="0" name="Picture 5"/>
                      <p:cNvPicPr>
                        <a:picLocks noChangeAspect="1" noChangeArrowheads="1"/>
                      </p:cNvPicPr>
                      <p:nvPr/>
                    </p:nvPicPr>
                    <p:blipFill>
                      <a:blip r:embed="rId4"/>
                      <a:srcRect/>
                      <a:stretch>
                        <a:fillRect/>
                      </a:stretch>
                    </p:blipFill>
                    <p:spPr bwMode="auto">
                      <a:xfrm>
                        <a:off x="3055938" y="3529013"/>
                        <a:ext cx="2349500"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48"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49"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11" name="!!2">
            <a:extLst>
              <a:ext uri="{FF2B5EF4-FFF2-40B4-BE49-F238E27FC236}">
                <a16:creationId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Luyện tập 3</a:t>
            </a:r>
            <a:r>
              <a:rPr lang="en-US" sz="2800" b="1" noProof="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6</a:t>
            </a:r>
          </a:p>
        </p:txBody>
      </p:sp>
      <p:sp>
        <p:nvSpPr>
          <p:cNvPr id="12" name="Rectangle 6"/>
          <p:cNvSpPr>
            <a:spLocks noChangeArrowheads="1"/>
          </p:cNvSpPr>
          <p:nvPr/>
        </p:nvSpPr>
        <p:spPr bwMode="auto">
          <a:xfrm>
            <a:off x="2865291" y="1318156"/>
            <a:ext cx="861378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ea typeface="Times New Roman" pitchFamily="18" charset="0"/>
                <a:cs typeface="Times New Roman" pitchFamily="18" charset="0"/>
              </a:rPr>
              <a:t>Một</a:t>
            </a:r>
            <a:r>
              <a:rPr kumimoji="0" lang="en-US" sz="2400" b="1" i="0" u="none" strike="noStrike" cap="none" normalizeH="0">
                <a:ln>
                  <a:noFill/>
                </a:ln>
                <a:solidFill>
                  <a:srgbClr val="0000CC"/>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400" b="1" i="0" u="none" strike="noStrike" cap="none" normalizeH="0" baseline="0">
              <a:ln>
                <a:noFill/>
              </a:ln>
              <a:solidFill>
                <a:srgbClr val="0000CC"/>
              </a:solidFill>
              <a:effectLst/>
              <a:latin typeface="Arial" pitchFamily="34" charset="0"/>
              <a:cs typeface="Arial" pitchFamily="34" charset="0"/>
            </a:endParaRPr>
          </a:p>
        </p:txBody>
      </p:sp>
      <p:sp>
        <p:nvSpPr>
          <p:cNvPr id="13" name="!!2">
            <a:extLst>
              <a:ext uri="{FF2B5EF4-FFF2-40B4-BE49-F238E27FC236}">
                <a16:creationId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1. Phép chia hết</a:t>
            </a:r>
            <a:endParaRPr lang="en-US" sz="2800" b="1"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chia)</a:t>
            </a: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chia)</a:t>
            </a: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a:t>
            </a: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703"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a:latin typeface="Times New Roman" pitchFamily="18" charset="0"/>
                <a:cs typeface="Times New Roman" pitchFamily="18" charset="0"/>
              </a:rPr>
              <a:t> Nếu a : b = q thì a = bq</a:t>
            </a:r>
          </a:p>
          <a:p>
            <a:pPr>
              <a:buFontTx/>
              <a:buChar char="-"/>
            </a:pPr>
            <a:r>
              <a:rPr lang="en-US" sz="2800">
                <a:latin typeface="Times New Roman" pitchFamily="18" charset="0"/>
                <a:cs typeface="Times New Roman" pitchFamily="18" charset="0"/>
              </a:rPr>
              <a:t> Nếu a :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2852891083"/>
              </p:ext>
            </p:extLst>
          </p:nvPr>
        </p:nvGraphicFramePr>
        <p:xfrm>
          <a:off x="6874173" y="3312283"/>
          <a:ext cx="851848" cy="486770"/>
        </p:xfrm>
        <a:graphic>
          <a:graphicData uri="http://schemas.openxmlformats.org/presentationml/2006/ole">
            <mc:AlternateContent xmlns:mc="http://schemas.openxmlformats.org/markup-compatibility/2006">
              <mc:Choice xmlns:v="urn:schemas-microsoft-com:vml" Requires="v">
                <p:oleObj spid="_x0000_s112704"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4173" y="3312283"/>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705"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706"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707"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733"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734"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735"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736"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737"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738"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a:solidFill>
                  <a:schemeClr val="tx2">
                    <a:lumMod val="50000"/>
                  </a:schemeClr>
                </a:solidFill>
                <a:latin typeface="Times New Roman" pitchFamily="18" charset="0"/>
                <a:cs typeface="Times New Roman" pitchFamily="18" charset="0"/>
              </a:rPr>
              <a:t>Lưu ý:</a:t>
            </a:r>
            <a:endParaRPr lang="en-US" sz="2800" b="1" i="1" dirty="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a:latin typeface="Times New Roman" pitchFamily="18" charset="0"/>
                  <a:cs typeface="Times New Roman" pitchFamily="18" charset="0"/>
                </a:rPr>
                <a:t>Khi           ta</a:t>
              </a:r>
              <a:r>
                <a:rPr lang="en-US" sz="2800">
                  <a:latin typeface="Times New Roman" pitchFamily="18" charset="0"/>
                  <a:cs typeface="Times New Roman" pitchFamily="18" charset="0"/>
                </a:rPr>
                <a:t> có phép chia có dư. Ta nói:  </a:t>
              </a:r>
              <a:r>
                <a:rPr lang="en-US" sz="2800" i="1">
                  <a:latin typeface="Times New Roman" pitchFamily="18" charset="0"/>
                  <a:cs typeface="Times New Roman" pitchFamily="18" charset="0"/>
                </a:rPr>
                <a:t>a</a:t>
              </a:r>
              <a:r>
                <a:rPr lang="en-US" sz="2800">
                  <a:latin typeface="Times New Roman" pitchFamily="18" charset="0"/>
                  <a:cs typeface="Times New Roman" pitchFamily="18" charset="0"/>
                </a:rPr>
                <a:t> chia cho </a:t>
              </a:r>
              <a:r>
                <a:rPr lang="en-US" sz="2800" i="1">
                  <a:latin typeface="Times New Roman" pitchFamily="18" charset="0"/>
                  <a:cs typeface="Times New Roman" pitchFamily="18" charset="0"/>
                </a:rPr>
                <a:t>b</a:t>
              </a:r>
              <a:r>
                <a:rPr lang="en-US" sz="2800">
                  <a:latin typeface="Times New Roman" pitchFamily="18" charset="0"/>
                  <a:cs typeface="Times New Roman" pitchFamily="18" charset="0"/>
                </a:rPr>
                <a:t> được thường là </a:t>
              </a:r>
              <a:r>
                <a:rPr lang="en-US" sz="2800" i="1">
                  <a:latin typeface="Times New Roman" pitchFamily="18" charset="0"/>
                  <a:cs typeface="Times New Roman" pitchFamily="18" charset="0"/>
                </a:rPr>
                <a:t>q</a:t>
              </a:r>
              <a:r>
                <a:rPr lang="en-US" sz="2800">
                  <a:latin typeface="Times New Roman" pitchFamily="18" charset="0"/>
                  <a:cs typeface="Times New Roman" pitchFamily="18" charset="0"/>
                </a:rPr>
                <a:t> và số dư là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Kí hiệu:               (dư </a:t>
              </a:r>
              <a:r>
                <a:rPr lang="en-US" sz="2800" i="1">
                  <a:latin typeface="Times New Roman" pitchFamily="18" charset="0"/>
                  <a:cs typeface="Times New Roman" pitchFamily="18" charset="0"/>
                </a:rPr>
                <a:t>r</a:t>
              </a:r>
              <a:r>
                <a:rPr lang="en-US" sz="2800">
                  <a:latin typeface="Times New Roman" pitchFamily="18" charset="0"/>
                  <a:cs typeface="Times New Roman" pitchFamily="18" charset="0"/>
                </a:rPr>
                <a:t>).  </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50"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51"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52"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2. Phép chia có dư</a:t>
            </a:r>
            <a:endParaRPr lang="en-US" sz="2800" b="1" dirty="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805"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806"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807"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808"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Luyện tập 4</a:t>
            </a:r>
            <a:r>
              <a:rPr lang="en-US" sz="2800" noProof="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809"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a:solidFill>
                    <a:schemeClr val="tx2">
                      <a:lumMod val="50000"/>
                    </a:schemeClr>
                  </a:solidFill>
                  <a:latin typeface="Times New Roman" pitchFamily="18" charset="0"/>
                  <a:cs typeface="Times New Roman" pitchFamily="18" charset="0"/>
                </a:rPr>
                <a:t>Vậy                      (dư 26)</a:t>
              </a:r>
              <a:endParaRPr lang="en-US" sz="2800" dirty="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810"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a:solidFill>
                    <a:schemeClr val="tx2">
                      <a:lumMod val="50000"/>
                    </a:schemeClr>
                  </a:solidFill>
                  <a:latin typeface="Times New Roman" pitchFamily="18" charset="0"/>
                  <a:cs typeface="Times New Roman" pitchFamily="18" charset="0"/>
                </a:rPr>
                <a:t>Vậy                        (dư 5)</a:t>
              </a:r>
              <a:endParaRPr lang="en-US" sz="2800" dirty="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10</a:t>
            </a: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11</a:t>
            </a: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Bài tập mở đầu</a:t>
            </a:r>
            <a:r>
              <a:rPr lang="en-US" sz="2800" noProof="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Giải</a:t>
            </a:r>
            <a:r>
              <a:rPr lang="en-US" sz="2800" noProof="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thửa ruộng </a:t>
            </a:r>
            <a:r>
              <a:rPr lang="en-US" sz="2800">
                <a:latin typeface="Times New Roman" pitchFamily="18" charset="0"/>
                <a:ea typeface="+mj-ea"/>
                <a:cs typeface="Times New Roman" pitchFamily="18" charset="0"/>
              </a:rPr>
              <a:t>đó </a:t>
            </a:r>
            <a:r>
              <a:rPr lang="en-US" sz="2800" noProof="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27"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28"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162"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163"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164"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165"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Bài tập. </a:t>
            </a:r>
            <a:r>
              <a:rPr lang="en-US" sz="2800">
                <a:solidFill>
                  <a:schemeClr val="tx2">
                    <a:lumMod val="50000"/>
                  </a:schemeClr>
                </a:solidFill>
                <a:latin typeface="Times New Roman" pitchFamily="18" charset="0"/>
                <a:cs typeface="Times New Roman" pitchFamily="18" charset="0"/>
              </a:rPr>
              <a:t>Tìm số tự nhiên x, biết:</a:t>
            </a:r>
            <a:endParaRPr lang="en-US" sz="2800" b="1" dirty="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a:solidFill>
                  <a:schemeClr val="tx2">
                    <a:lumMod val="50000"/>
                  </a:schemeClr>
                </a:solidFill>
                <a:latin typeface="Times New Roman" pitchFamily="18" charset="0"/>
                <a:cs typeface="Times New Roman" pitchFamily="18" charset="0"/>
              </a:rPr>
              <a:t>Giải</a:t>
            </a:r>
            <a:endParaRPr lang="en-US" sz="2800" b="1" dirty="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166"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167"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168"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169"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3719336" y="1142059"/>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1186607" y="647493"/>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xit" presetSubtype="10" fill="hold" grpId="0" nodeType="withEffect">
                                  <p:stCondLst>
                                    <p:cond delay="0"/>
                                  </p:stCondLst>
                                  <p:childTnLst>
                                    <p:animEffect transition="out" filter="blinds(horizontal)">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6"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6"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80">
                                          <p:stCondLst>
                                            <p:cond delay="0"/>
                                          </p:stCondLst>
                                        </p:cTn>
                                        <p:tgtEl>
                                          <p:spTgt spid="10"/>
                                        </p:tgtEl>
                                      </p:cBhvr>
                                    </p:animEffect>
                                    <p:anim calcmode="lin" valueType="num">
                                      <p:cBhvr>
                                        <p:cTn id="2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3" dur="26">
                                          <p:stCondLst>
                                            <p:cond delay="650"/>
                                          </p:stCondLst>
                                        </p:cTn>
                                        <p:tgtEl>
                                          <p:spTgt spid="10"/>
                                        </p:tgtEl>
                                      </p:cBhvr>
                                      <p:to x="100000" y="60000"/>
                                    </p:animScale>
                                    <p:animScale>
                                      <p:cBhvr>
                                        <p:cTn id="34" dur="166" decel="50000">
                                          <p:stCondLst>
                                            <p:cond delay="676"/>
                                          </p:stCondLst>
                                        </p:cTn>
                                        <p:tgtEl>
                                          <p:spTgt spid="10"/>
                                        </p:tgtEl>
                                      </p:cBhvr>
                                      <p:to x="100000" y="100000"/>
                                    </p:animScale>
                                    <p:animScale>
                                      <p:cBhvr>
                                        <p:cTn id="35" dur="26">
                                          <p:stCondLst>
                                            <p:cond delay="1312"/>
                                          </p:stCondLst>
                                        </p:cTn>
                                        <p:tgtEl>
                                          <p:spTgt spid="10"/>
                                        </p:tgtEl>
                                      </p:cBhvr>
                                      <p:to x="100000" y="80000"/>
                                    </p:animScale>
                                    <p:animScale>
                                      <p:cBhvr>
                                        <p:cTn id="36" dur="166" decel="50000">
                                          <p:stCondLst>
                                            <p:cond delay="1338"/>
                                          </p:stCondLst>
                                        </p:cTn>
                                        <p:tgtEl>
                                          <p:spTgt spid="10"/>
                                        </p:tgtEl>
                                      </p:cBhvr>
                                      <p:to x="100000" y="100000"/>
                                    </p:animScale>
                                    <p:animScale>
                                      <p:cBhvr>
                                        <p:cTn id="37" dur="26">
                                          <p:stCondLst>
                                            <p:cond delay="1642"/>
                                          </p:stCondLst>
                                        </p:cTn>
                                        <p:tgtEl>
                                          <p:spTgt spid="10"/>
                                        </p:tgtEl>
                                      </p:cBhvr>
                                      <p:to x="100000" y="90000"/>
                                    </p:animScale>
                                    <p:animScale>
                                      <p:cBhvr>
                                        <p:cTn id="38" dur="166" decel="50000">
                                          <p:stCondLst>
                                            <p:cond delay="1668"/>
                                          </p:stCondLst>
                                        </p:cTn>
                                        <p:tgtEl>
                                          <p:spTgt spid="10"/>
                                        </p:tgtEl>
                                      </p:cBhvr>
                                      <p:to x="100000" y="100000"/>
                                    </p:animScale>
                                    <p:animScale>
                                      <p:cBhvr>
                                        <p:cTn id="39" dur="26">
                                          <p:stCondLst>
                                            <p:cond delay="1808"/>
                                          </p:stCondLst>
                                        </p:cTn>
                                        <p:tgtEl>
                                          <p:spTgt spid="10"/>
                                        </p:tgtEl>
                                      </p:cBhvr>
                                      <p:to x="100000" y="95000"/>
                                    </p:animScale>
                                    <p:animScale>
                                      <p:cBhvr>
                                        <p:cTn id="4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3904342"/>
            <a:ext cx="7924800" cy="29536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44"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869763737"/>
              </p:ext>
            </p:extLst>
          </p:nvPr>
        </p:nvGraphicFramePr>
        <p:xfrm>
          <a:off x="3959225" y="4115890"/>
          <a:ext cx="2085975" cy="2475410"/>
        </p:xfrm>
        <a:graphic>
          <a:graphicData uri="http://schemas.openxmlformats.org/presentationml/2006/ole">
            <mc:AlternateContent xmlns:mc="http://schemas.openxmlformats.org/markup-compatibility/2006">
              <mc:Choice xmlns:v="urn:schemas-microsoft-com:vml" Requires="v">
                <p:oleObj spid="_x0000_s133145" name="Equation" r:id="rId7" imgW="952200" imgH="1130040" progId="Equation.DSMT4">
                  <p:embed/>
                </p:oleObj>
              </mc:Choice>
              <mc:Fallback>
                <p:oleObj name="Equation" r:id="rId7" imgW="952200" imgH="1130040" progId="Equation.DSMT4">
                  <p:embed/>
                  <p:pic>
                    <p:nvPicPr>
                      <p:cNvPr id="0" name="Picture 3"/>
                      <p:cNvPicPr>
                        <a:picLocks noChangeAspect="1" noChangeArrowheads="1"/>
                      </p:cNvPicPr>
                      <p:nvPr/>
                    </p:nvPicPr>
                    <p:blipFill>
                      <a:blip r:embed="rId8"/>
                      <a:srcRect/>
                      <a:stretch>
                        <a:fillRect/>
                      </a:stretch>
                    </p:blipFill>
                    <p:spPr bwMode="auto">
                      <a:xfrm>
                        <a:off x="3959225" y="4115890"/>
                        <a:ext cx="2085975" cy="247541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1077218"/>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 vì </a:t>
            </a:r>
          </a:p>
          <a:p>
            <a:r>
              <a:rPr lang="en-US" sz="3200">
                <a:solidFill>
                  <a:srgbClr val="FF0000"/>
                </a:solidFill>
                <a:latin typeface="Times New Roman" pitchFamily="18" charset="0"/>
                <a:cs typeface="Times New Roman" pitchFamily="18" charset="0"/>
              </a:rPr>
              <a:t>       220 : 45 = 4 dư 40</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lại</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cách</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đặt</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phép</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nhân</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phép</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chia.</a:t>
            </a: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tính</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chất</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phép</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nhân</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phép</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chia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dư</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cùng</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phần</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lưu</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ý </a:t>
            </a:r>
            <a:r>
              <a:rPr kumimoji="0" lang="vi-VN"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endParaRPr kumimoji="0" lang="en-US" sz="28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Làm</a:t>
            </a:r>
            <a:r>
              <a:rPr kumimoji="0" lang="fr-F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BT1</a:t>
            </a:r>
            <a:r>
              <a:rPr kumimoji="0" lang="fr-F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BT2</a:t>
            </a:r>
            <a:r>
              <a:rPr kumimoji="0" lang="fr-F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SGK</a:t>
            </a:r>
            <a:r>
              <a:rPr kumimoji="0" lang="fr-FR"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/21). </a:t>
            </a:r>
            <a:r>
              <a:rPr kumimoji="0" lang="fr-FR" sz="2800" b="1"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Mang</a:t>
            </a:r>
            <a:r>
              <a:rPr kumimoji="0" lang="fr-FR" sz="2800" b="1" i="0" u="none" strike="noStrike" cap="none" normalizeH="0" baseline="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1" i="0" u="none" strike="noStrike" cap="none" normalizeH="0" baseline="0" dirty="0" err="1">
                <a:ln>
                  <a:noFill/>
                </a:ln>
                <a:solidFill>
                  <a:srgbClr val="C00000"/>
                </a:solidFill>
                <a:effectLst/>
                <a:latin typeface="Times New Roman" pitchFamily="18" charset="0"/>
                <a:ea typeface="Times New Roman" pitchFamily="18" charset="0"/>
                <a:cs typeface="Times New Roman" pitchFamily="18" charset="0"/>
              </a:rPr>
              <a:t>máy</a:t>
            </a:r>
            <a:r>
              <a:rPr kumimoji="0" lang="fr-FR" sz="2800" b="1" i="0" u="none" strike="noStrike" cap="none" normalizeH="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1" i="0" u="none" strike="noStrike" cap="none" normalizeH="0" dirty="0" err="1">
                <a:ln>
                  <a:noFill/>
                </a:ln>
                <a:solidFill>
                  <a:srgbClr val="C00000"/>
                </a:solidFill>
                <a:effectLst/>
                <a:latin typeface="Times New Roman" pitchFamily="18" charset="0"/>
                <a:ea typeface="Times New Roman" pitchFamily="18" charset="0"/>
                <a:cs typeface="Times New Roman" pitchFamily="18" charset="0"/>
              </a:rPr>
              <a:t>tính</a:t>
            </a:r>
            <a:r>
              <a:rPr kumimoji="0" lang="fr-FR" sz="2800" b="1" i="0" u="none" strike="noStrike" cap="none" normalizeH="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1" i="0" u="none" strike="noStrike" cap="none" normalizeH="0" dirty="0" err="1">
                <a:ln>
                  <a:noFill/>
                </a:ln>
                <a:solidFill>
                  <a:srgbClr val="C00000"/>
                </a:solidFill>
                <a:effectLst/>
                <a:latin typeface="Times New Roman" pitchFamily="18" charset="0"/>
                <a:ea typeface="Times New Roman" pitchFamily="18" charset="0"/>
                <a:cs typeface="Times New Roman" pitchFamily="18" charset="0"/>
              </a:rPr>
              <a:t>cầm</a:t>
            </a:r>
            <a:r>
              <a:rPr kumimoji="0" lang="fr-FR" sz="2800" b="1" i="0" u="none" strike="noStrike" cap="none" normalizeH="0" dirty="0">
                <a:ln>
                  <a:noFill/>
                </a:ln>
                <a:solidFill>
                  <a:srgbClr val="C00000"/>
                </a:solidFill>
                <a:effectLst/>
                <a:latin typeface="Times New Roman" pitchFamily="18" charset="0"/>
                <a:ea typeface="Times New Roman" pitchFamily="18" charset="0"/>
                <a:cs typeface="Times New Roman" pitchFamily="18" charset="0"/>
              </a:rPr>
              <a:t> </a:t>
            </a:r>
            <a:r>
              <a:rPr kumimoji="0" lang="fr-FR" sz="2800" b="1" i="0" u="none" strike="noStrike" cap="none" normalizeH="0" dirty="0" err="1">
                <a:ln>
                  <a:noFill/>
                </a:ln>
                <a:solidFill>
                  <a:srgbClr val="C00000"/>
                </a:solidFill>
                <a:effectLst/>
                <a:latin typeface="Times New Roman" pitchFamily="18" charset="0"/>
                <a:ea typeface="Times New Roman" pitchFamily="18" charset="0"/>
                <a:cs typeface="Times New Roman" pitchFamily="18" charset="0"/>
              </a:rPr>
              <a:t>tay</a:t>
            </a:r>
            <a:r>
              <a:rPr kumimoji="0" lang="fr-FR" sz="2800" b="1" i="0" u="none" strike="noStrike" cap="none" normalizeH="0">
                <a:ln>
                  <a:noFill/>
                </a:ln>
                <a:solidFill>
                  <a:srgbClr val="C00000"/>
                </a:solidFill>
                <a:effectLst/>
                <a:latin typeface="Times New Roman" pitchFamily="18" charset="0"/>
                <a:ea typeface="Times New Roman" pitchFamily="18" charset="0"/>
                <a:cs typeface="Times New Roman" pitchFamily="18" charset="0"/>
              </a:rPr>
              <a:t>.</a:t>
            </a:r>
            <a:endParaRPr kumimoji="0" lang="en-US" sz="2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extLst>
                    <a:ext uri="{9D8B030D-6E8A-4147-A177-3AD203B41FA5}">
                      <a16:colId xmlns:a16="http://schemas.microsoft.com/office/drawing/2014/main" val="20000"/>
                    </a:ext>
                  </a:extLst>
                </a:gridCol>
                <a:gridCol w="872135">
                  <a:extLst>
                    <a:ext uri="{9D8B030D-6E8A-4147-A177-3AD203B41FA5}">
                      <a16:colId xmlns:a16="http://schemas.microsoft.com/office/drawing/2014/main" val="20001"/>
                    </a:ext>
                  </a:extLst>
                </a:gridCol>
                <a:gridCol w="872135">
                  <a:extLst>
                    <a:ext uri="{9D8B030D-6E8A-4147-A177-3AD203B41FA5}">
                      <a16:colId xmlns:a16="http://schemas.microsoft.com/office/drawing/2014/main" val="20002"/>
                    </a:ext>
                  </a:extLst>
                </a:gridCol>
                <a:gridCol w="872135">
                  <a:extLst>
                    <a:ext uri="{9D8B030D-6E8A-4147-A177-3AD203B41FA5}">
                      <a16:colId xmlns:a16="http://schemas.microsoft.com/office/drawing/2014/main" val="20003"/>
                    </a:ext>
                  </a:extLst>
                </a:gridCol>
                <a:gridCol w="872135">
                  <a:extLst>
                    <a:ext uri="{9D8B030D-6E8A-4147-A177-3AD203B41FA5}">
                      <a16:colId xmlns:a16="http://schemas.microsoft.com/office/drawing/2014/main" val="20004"/>
                    </a:ext>
                  </a:extLst>
                </a:gridCol>
                <a:gridCol w="872889">
                  <a:extLst>
                    <a:ext uri="{9D8B030D-6E8A-4147-A177-3AD203B41FA5}">
                      <a16:colId xmlns:a16="http://schemas.microsoft.com/office/drawing/2014/main" val="20005"/>
                    </a:ext>
                  </a:extLst>
                </a:gridCol>
                <a:gridCol w="872889">
                  <a:extLst>
                    <a:ext uri="{9D8B030D-6E8A-4147-A177-3AD203B41FA5}">
                      <a16:colId xmlns:a16="http://schemas.microsoft.com/office/drawing/2014/main" val="20006"/>
                    </a:ext>
                  </a:extLst>
                </a:gridCol>
                <a:gridCol w="872889">
                  <a:extLst>
                    <a:ext uri="{9D8B030D-6E8A-4147-A177-3AD203B41FA5}">
                      <a16:colId xmlns:a16="http://schemas.microsoft.com/office/drawing/2014/main" val="20007"/>
                    </a:ext>
                  </a:extLst>
                </a:gridCol>
                <a:gridCol w="872889">
                  <a:extLst>
                    <a:ext uri="{9D8B030D-6E8A-4147-A177-3AD203B41FA5}">
                      <a16:colId xmlns:a16="http://schemas.microsoft.com/office/drawing/2014/main" val="20008"/>
                    </a:ext>
                  </a:extLst>
                </a:gridCol>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extLst>
                    <a:ext uri="{9D8B030D-6E8A-4147-A177-3AD203B41FA5}">
                      <a16:colId xmlns:a16="http://schemas.microsoft.com/office/drawing/2014/main" val="20000"/>
                    </a:ext>
                  </a:extLst>
                </a:gridCol>
                <a:gridCol w="1573349">
                  <a:extLst>
                    <a:ext uri="{9D8B030D-6E8A-4147-A177-3AD203B41FA5}">
                      <a16:colId xmlns:a16="http://schemas.microsoft.com/office/drawing/2014/main" val="20001"/>
                    </a:ext>
                  </a:extLst>
                </a:gridCol>
                <a:gridCol w="1573349">
                  <a:extLst>
                    <a:ext uri="{9D8B030D-6E8A-4147-A177-3AD203B41FA5}">
                      <a16:colId xmlns:a16="http://schemas.microsoft.com/office/drawing/2014/main" val="20002"/>
                    </a:ext>
                  </a:extLst>
                </a:gridCol>
                <a:gridCol w="1573349">
                  <a:extLst>
                    <a:ext uri="{9D8B030D-6E8A-4147-A177-3AD203B41FA5}">
                      <a16:colId xmlns:a16="http://schemas.microsoft.com/office/drawing/2014/main" val="20003"/>
                    </a:ext>
                  </a:extLst>
                </a:gridCol>
                <a:gridCol w="1573349">
                  <a:extLst>
                    <a:ext uri="{9D8B030D-6E8A-4147-A177-3AD203B41FA5}">
                      <a16:colId xmlns:a16="http://schemas.microsoft.com/office/drawing/2014/main" val="20004"/>
                    </a:ext>
                  </a:extLst>
                </a:gridCol>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44"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45"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1 :</a:t>
            </a:r>
            <a:r>
              <a:rPr lang="fr-FR" sz="2800">
                <a:latin typeface="Times New Roman" pitchFamily="18" charset="0"/>
                <a:ea typeface="Times New Roman" pitchFamily="18" charset="0"/>
                <a:cs typeface="Times New Roman" pitchFamily="18" charset="0"/>
              </a:rPr>
              <a:t> Điền số thích hợp vào ô trống trong bảng dưới đây :</a:t>
            </a:r>
            <a:endParaRPr lang="fr-FR" sz="280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46"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PHIẾU BÀI TẬP VỀ NHÀ</a:t>
            </a:r>
            <a:endParaRPr lang="en-US" sz="28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A062DA-93BF-4842-B601-4404401BCCE3}"/>
              </a:ext>
            </a:extLst>
          </p:cNvPr>
          <p:cNvSpPr txBox="1"/>
          <p:nvPr/>
        </p:nvSpPr>
        <p:spPr>
          <a:xfrm>
            <a:off x="2089316" y="965494"/>
            <a:ext cx="9665097" cy="1200329"/>
          </a:xfrm>
          <a:prstGeom prst="rect">
            <a:avLst/>
          </a:prstGeom>
          <a:noFill/>
        </p:spPr>
        <p:txBody>
          <a:bodyPr wrap="square">
            <a:spAutoFit/>
          </a:bodyPr>
          <a:lstStyle/>
          <a:p>
            <a:r>
              <a:rPr lang="en-US" sz="3600" b="1" dirty="0" err="1">
                <a:solidFill>
                  <a:srgbClr val="70AD47"/>
                </a:solidFill>
                <a:latin typeface="Arial" pitchFamily="34" charset="0"/>
                <a:cs typeface="Arial" pitchFamily="34" charset="0"/>
              </a:rPr>
              <a:t>Hãy</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nêu</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những</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tính</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chất</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cơ</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bản</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của</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hình</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lục</a:t>
            </a:r>
            <a:r>
              <a:rPr lang="en-US" sz="3600" b="1" dirty="0">
                <a:solidFill>
                  <a:srgbClr val="70AD47"/>
                </a:solidFill>
                <a:latin typeface="Arial" pitchFamily="34" charset="0"/>
                <a:cs typeface="Arial" pitchFamily="34" charset="0"/>
              </a:rPr>
              <a:t> </a:t>
            </a:r>
            <a:r>
              <a:rPr lang="en-US" sz="3600" b="1" dirty="0" err="1">
                <a:solidFill>
                  <a:srgbClr val="70AD47"/>
                </a:solidFill>
                <a:latin typeface="Arial" pitchFamily="34" charset="0"/>
                <a:cs typeface="Arial" pitchFamily="34" charset="0"/>
              </a:rPr>
              <a:t>giác</a:t>
            </a:r>
            <a:r>
              <a:rPr lang="en-US" sz="3600" b="1" dirty="0">
                <a:solidFill>
                  <a:srgbClr val="70AD47"/>
                </a:solidFill>
                <a:latin typeface="Arial" pitchFamily="34" charset="0"/>
                <a:cs typeface="Arial" pitchFamily="34" charset="0"/>
              </a:rPr>
              <a:t> </a:t>
            </a:r>
            <a:r>
              <a:rPr lang="en-US" sz="3600" b="1" err="1">
                <a:solidFill>
                  <a:srgbClr val="70AD47"/>
                </a:solidFill>
                <a:latin typeface="Arial" pitchFamily="34" charset="0"/>
                <a:cs typeface="Arial" pitchFamily="34" charset="0"/>
              </a:rPr>
              <a:t>đều</a:t>
            </a:r>
            <a:r>
              <a:rPr lang="en-US" sz="3600" b="1">
                <a:solidFill>
                  <a:srgbClr val="70AD47"/>
                </a:solidFill>
                <a:latin typeface="Arial" pitchFamily="34" charset="0"/>
                <a:cs typeface="Arial" pitchFamily="34" charset="0"/>
              </a:rPr>
              <a:t> ABCDEG?</a:t>
            </a:r>
            <a:endParaRPr lang="en-US" sz="3600" b="1" dirty="0">
              <a:solidFill>
                <a:srgbClr val="70AD47"/>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A3A062DA-93BF-4842-B601-4404401BCCE3}"/>
              </a:ext>
            </a:extLst>
          </p:cNvPr>
          <p:cNvSpPr txBox="1"/>
          <p:nvPr/>
        </p:nvSpPr>
        <p:spPr>
          <a:xfrm>
            <a:off x="919976" y="2241742"/>
            <a:ext cx="2338684" cy="584775"/>
          </a:xfrm>
          <a:prstGeom prst="rect">
            <a:avLst/>
          </a:prstGeom>
          <a:noFill/>
        </p:spPr>
        <p:txBody>
          <a:bodyPr wrap="square">
            <a:spAutoFit/>
          </a:bodyPr>
          <a:lstStyle/>
          <a:p>
            <a:r>
              <a:rPr lang="en-US" sz="3200" b="1" dirty="0">
                <a:solidFill>
                  <a:srgbClr val="FF0000"/>
                </a:solidFill>
                <a:latin typeface="Arial" pitchFamily="34" charset="0"/>
                <a:cs typeface="Arial" pitchFamily="34" charset="0"/>
              </a:rPr>
              <a:t>ĐÁP ÁN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10" y="2811719"/>
            <a:ext cx="3054215" cy="28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A3A062DA-93BF-4842-B601-4404401BCCE3}"/>
              </a:ext>
            </a:extLst>
          </p:cNvPr>
          <p:cNvSpPr txBox="1"/>
          <p:nvPr/>
        </p:nvSpPr>
        <p:spPr>
          <a:xfrm>
            <a:off x="315952" y="2826517"/>
            <a:ext cx="9285248" cy="658835"/>
          </a:xfrm>
          <a:prstGeom prst="rect">
            <a:avLst/>
          </a:prstGeom>
          <a:noFill/>
        </p:spPr>
        <p:txBody>
          <a:bodyPr wrap="square">
            <a:spAutoFit/>
          </a:bodyPr>
          <a:lstStyle/>
          <a:p>
            <a:pPr>
              <a:lnSpc>
                <a:spcPct val="150000"/>
              </a:lnSpc>
            </a:pP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Sáu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cạnh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bằng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nhau</a:t>
            </a:r>
            <a:r>
              <a:rPr lang="en-US" sz="2800" b="1" dirty="0">
                <a:solidFill>
                  <a:srgbClr val="0000CC"/>
                </a:solidFill>
                <a:latin typeface="Arial" pitchFamily="34" charset="0"/>
                <a:cs typeface="Arial" pitchFamily="34" charset="0"/>
              </a:rPr>
              <a:t> AB = BC = CD = DE = EG = GA.</a:t>
            </a:r>
          </a:p>
        </p:txBody>
      </p:sp>
      <p:sp>
        <p:nvSpPr>
          <p:cNvPr id="15" name="Rectangle 14"/>
          <p:cNvSpPr/>
          <p:nvPr/>
        </p:nvSpPr>
        <p:spPr>
          <a:xfrm>
            <a:off x="315952" y="3696920"/>
            <a:ext cx="7648248" cy="523220"/>
          </a:xfrm>
          <a:prstGeom prst="rect">
            <a:avLst/>
          </a:prstGeom>
        </p:spPr>
        <p:txBody>
          <a:bodyPr wrap="none">
            <a:spAutoFit/>
          </a:bodyPr>
          <a:lstStyle/>
          <a:p>
            <a:r>
              <a:rPr lang="en-US" sz="2800" b="1" dirty="0">
                <a:solidFill>
                  <a:srgbClr val="0000CC"/>
                </a:solidFill>
                <a:latin typeface="Arial" pitchFamily="34" charset="0"/>
                <a:cs typeface="Arial" pitchFamily="34" charset="0"/>
              </a:rPr>
              <a:t>- Ba </a:t>
            </a:r>
            <a:r>
              <a:rPr lang="en-US" sz="2800" b="1" dirty="0" err="1">
                <a:solidFill>
                  <a:srgbClr val="0000CC"/>
                </a:solidFill>
                <a:latin typeface="Arial" pitchFamily="34" charset="0"/>
                <a:cs typeface="Arial" pitchFamily="34" charset="0"/>
              </a:rPr>
              <a:t>đường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chéo</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chính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cắt</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nhau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tại</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điểm</a:t>
            </a:r>
            <a:r>
              <a:rPr lang="en-US" sz="2800" b="1" dirty="0">
                <a:solidFill>
                  <a:srgbClr val="0000CC"/>
                </a:solidFill>
                <a:latin typeface="Arial" pitchFamily="34" charset="0"/>
                <a:cs typeface="Arial" pitchFamily="34" charset="0"/>
              </a:rPr>
              <a:t> O.</a:t>
            </a:r>
            <a:endParaRPr lang="en-US" sz="2800" b="1" dirty="0">
              <a:solidFill>
                <a:srgbClr val="0000CC"/>
              </a:solidFill>
            </a:endParaRPr>
          </a:p>
        </p:txBody>
      </p:sp>
      <p:sp>
        <p:nvSpPr>
          <p:cNvPr id="16" name="Rectangle 15"/>
          <p:cNvSpPr/>
          <p:nvPr/>
        </p:nvSpPr>
        <p:spPr>
          <a:xfrm>
            <a:off x="300712" y="4491342"/>
            <a:ext cx="8611140" cy="523220"/>
          </a:xfrm>
          <a:prstGeom prst="rect">
            <a:avLst/>
          </a:prstGeom>
        </p:spPr>
        <p:txBody>
          <a:bodyPr wrap="none">
            <a:spAutoFit/>
          </a:bodyPr>
          <a:lstStyle/>
          <a:p>
            <a:r>
              <a:rPr lang="en-US" sz="2800" b="1">
                <a:solidFill>
                  <a:srgbClr val="0000CC"/>
                </a:solidFill>
                <a:latin typeface="Arial" pitchFamily="34" charset="0"/>
                <a:cs typeface="Arial" pitchFamily="34" charset="0"/>
              </a:rPr>
              <a:t>  Ba </a:t>
            </a:r>
            <a:r>
              <a:rPr lang="en-US" sz="2800" b="1" dirty="0" err="1">
                <a:solidFill>
                  <a:srgbClr val="0000CC"/>
                </a:solidFill>
                <a:latin typeface="Arial" pitchFamily="34" charset="0"/>
                <a:cs typeface="Arial" pitchFamily="34" charset="0"/>
              </a:rPr>
              <a:t>đường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chéo</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chính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bằng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nhau</a:t>
            </a:r>
            <a:r>
              <a:rPr lang="en-US" sz="2800" b="1" dirty="0">
                <a:solidFill>
                  <a:srgbClr val="0000CC"/>
                </a:solidFill>
                <a:latin typeface="Arial" pitchFamily="34" charset="0"/>
                <a:cs typeface="Arial" pitchFamily="34" charset="0"/>
              </a:rPr>
              <a:t> AD = BE = CG.</a:t>
            </a:r>
            <a:endParaRPr lang="en-US" sz="2800" b="1" dirty="0">
              <a:solidFill>
                <a:srgbClr val="0000CC"/>
              </a:solidFill>
            </a:endParaRPr>
          </a:p>
        </p:txBody>
      </p:sp>
      <p:sp>
        <p:nvSpPr>
          <p:cNvPr id="17" name="Rectangle 16"/>
          <p:cNvSpPr/>
          <p:nvPr/>
        </p:nvSpPr>
        <p:spPr>
          <a:xfrm>
            <a:off x="270232" y="5211038"/>
            <a:ext cx="8367483" cy="523220"/>
          </a:xfrm>
          <a:prstGeom prst="rect">
            <a:avLst/>
          </a:prstGeom>
        </p:spPr>
        <p:txBody>
          <a:bodyPr wrap="none">
            <a:spAutoFit/>
          </a:bodyPr>
          <a:lstStyle/>
          <a:p>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Sáu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góc</a:t>
            </a:r>
            <a:r>
              <a:rPr lang="en-US" sz="2800" b="1" dirty="0">
                <a:solidFill>
                  <a:srgbClr val="0000CC"/>
                </a:solidFill>
                <a:latin typeface="Arial" pitchFamily="34" charset="0"/>
                <a:cs typeface="Arial" pitchFamily="34" charset="0"/>
              </a:rPr>
              <a:t> ở </a:t>
            </a:r>
            <a:r>
              <a:rPr lang="en-US" sz="2800" b="1" dirty="0" err="1">
                <a:solidFill>
                  <a:srgbClr val="0000CC"/>
                </a:solidFill>
                <a:latin typeface="Arial" pitchFamily="34" charset="0"/>
                <a:cs typeface="Arial" pitchFamily="34" charset="0"/>
              </a:rPr>
              <a:t>các</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đỉnh</a:t>
            </a:r>
            <a:r>
              <a:rPr lang="en-US" sz="2800" b="1" dirty="0">
                <a:solidFill>
                  <a:srgbClr val="0000CC"/>
                </a:solidFill>
                <a:latin typeface="Arial" pitchFamily="34" charset="0"/>
                <a:cs typeface="Arial" pitchFamily="34" charset="0"/>
              </a:rPr>
              <a:t> A, B, C, D, E, G </a:t>
            </a:r>
            <a:r>
              <a:rPr lang="en-US" sz="2800" b="1" dirty="0" err="1">
                <a:solidFill>
                  <a:srgbClr val="0000CC"/>
                </a:solidFill>
                <a:latin typeface="Arial" pitchFamily="34" charset="0"/>
                <a:cs typeface="Arial" pitchFamily="34" charset="0"/>
              </a:rPr>
              <a:t>bằng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nhau</a:t>
            </a:r>
            <a:r>
              <a:rPr lang="en-US" sz="2800" b="1" dirty="0">
                <a:solidFill>
                  <a:srgbClr val="0000CC"/>
                </a:solidFill>
                <a:latin typeface="Arial" pitchFamily="34" charset="0"/>
                <a:cs typeface="Arial" pitchFamily="34" charset="0"/>
              </a:rPr>
              <a:t>.</a:t>
            </a:r>
            <a:endParaRPr lang="en-US" sz="2800" b="1" dirty="0">
              <a:solidFill>
                <a:srgbClr val="0000CC"/>
              </a:solidFill>
            </a:endParaRPr>
          </a:p>
        </p:txBody>
      </p:sp>
      <p:sp>
        <p:nvSpPr>
          <p:cNvPr id="14" name="TextBox 13">
            <a:extLst>
              <a:ext uri="{FF2B5EF4-FFF2-40B4-BE49-F238E27FC236}">
                <a16:creationId xmlns:a16="http://schemas.microsoft.com/office/drawing/2014/main" id="{A3A062DA-93BF-4842-B601-4404401BCCE3}"/>
              </a:ext>
            </a:extLst>
          </p:cNvPr>
          <p:cNvSpPr txBox="1"/>
          <p:nvPr/>
        </p:nvSpPr>
        <p:spPr>
          <a:xfrm>
            <a:off x="3742867" y="319163"/>
            <a:ext cx="6357997" cy="646331"/>
          </a:xfrm>
          <a:prstGeom prst="rect">
            <a:avLst/>
          </a:prstGeom>
          <a:noFill/>
        </p:spPr>
        <p:txBody>
          <a:bodyPr wrap="square">
            <a:spAutoFit/>
          </a:bodyPr>
          <a:lstStyle/>
          <a:p>
            <a:r>
              <a:rPr lang="en-US" sz="3600" b="1">
                <a:solidFill>
                  <a:srgbClr val="FF0000"/>
                </a:solidFill>
                <a:latin typeface="Arial" pitchFamily="34" charset="0"/>
                <a:cs typeface="Arial" pitchFamily="34" charset="0"/>
              </a:rPr>
              <a:t>HOẠT ĐỘNG KHỞI ĐỘNG:</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684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396">
            <a:off x="10917677" y="783939"/>
            <a:ext cx="1488402" cy="14884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a:latin typeface="Times New Roman" pitchFamily="18" charset="0"/>
                <a:cs typeface="Times New Roman" pitchFamily="18" charset="0"/>
              </a:rPr>
              <a:t>Tích</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của</a:t>
            </a:r>
            <a:r>
              <a:rPr lang="en-US" altLang="ko-KR" sz="2800" dirty="0">
                <a:latin typeface="Times New Roman" pitchFamily="18" charset="0"/>
                <a:cs typeface="Times New Roman" pitchFamily="18" charset="0"/>
              </a:rPr>
              <a:t> 2 </a:t>
            </a:r>
            <a:r>
              <a:rPr lang="en-US" altLang="ko-KR" sz="2800" dirty="0" err="1">
                <a:latin typeface="Times New Roman" pitchFamily="18" charset="0"/>
                <a:cs typeface="Times New Roman" pitchFamily="18" charset="0"/>
              </a:rPr>
              <a:t>số</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tự</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a:t>
            </a: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          x       b     =     c</a:t>
            </a: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34423"/>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rgbClr val="0000CC"/>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1</a:t>
            </a:r>
          </a:p>
        </p:txBody>
      </p:sp>
      <p:sp>
        <p:nvSpPr>
          <p:cNvPr id="18" name="TextBox 17"/>
          <p:cNvSpPr txBox="1"/>
          <p:nvPr/>
        </p:nvSpPr>
        <p:spPr>
          <a:xfrm>
            <a:off x="2495229" y="2681082"/>
            <a:ext cx="8535627" cy="3108543"/>
          </a:xfrm>
          <a:prstGeom prst="rect">
            <a:avLst/>
          </a:prstGeom>
          <a:noFill/>
        </p:spPr>
        <p:txBody>
          <a:bodyPr wrap="square" rtlCol="0">
            <a:spAutoFit/>
          </a:bodyPr>
          <a:lstStyle/>
          <a:p>
            <a:r>
              <a:rPr lang="en-US" sz="2800" b="1">
                <a:solidFill>
                  <a:srgbClr val="0000CC"/>
                </a:solidFill>
                <a:latin typeface="Times New Roman" pitchFamily="18" charset="0"/>
                <a:cs typeface="Times New Roman" pitchFamily="18" charset="0"/>
              </a:rPr>
              <a:t>Quy ước: </a:t>
            </a:r>
          </a:p>
          <a:p>
            <a:r>
              <a:rPr lang="en-US" sz="2800" b="1">
                <a:latin typeface="Times New Roman" pitchFamily="18" charset="0"/>
                <a:cs typeface="Times New Roman" pitchFamily="18" charset="0"/>
              </a:rPr>
              <a:t>+) Trong một tích, ta có thể thay dấu “x” bằng dấu “.”</a:t>
            </a:r>
          </a:p>
          <a:p>
            <a:r>
              <a:rPr lang="en-US" sz="2800" b="1">
                <a:latin typeface="Times New Roman" pitchFamily="18" charset="0"/>
                <a:cs typeface="Times New Roman" pitchFamily="18" charset="0"/>
              </a:rPr>
              <a:t>  Ví dụ: </a:t>
            </a:r>
            <a:r>
              <a:rPr lang="en-US" sz="2800" b="1">
                <a:solidFill>
                  <a:srgbClr val="FF0000"/>
                </a:solidFill>
                <a:latin typeface="Times New Roman" pitchFamily="18" charset="0"/>
                <a:cs typeface="Times New Roman" pitchFamily="18" charset="0"/>
              </a:rPr>
              <a:t>12 x 5 = 12 . 5</a:t>
            </a:r>
          </a:p>
          <a:p>
            <a:r>
              <a:rPr lang="en-US" sz="2800" b="1">
                <a:latin typeface="Times New Roman" pitchFamily="18" charset="0"/>
                <a:cs typeface="Times New Roman" pitchFamily="18" charset="0"/>
              </a:rPr>
              <a:t>+) Trong một tích mà các thừa số đều bằng chữ hoặc chỉ có một thừa số bằng chữ, ta có thể không cần viết dấu nhân giữa các thừa số.</a:t>
            </a:r>
          </a:p>
          <a:p>
            <a:r>
              <a:rPr lang="en-US" sz="2800" b="1">
                <a:latin typeface="Times New Roman" pitchFamily="18" charset="0"/>
                <a:cs typeface="Times New Roman" pitchFamily="18" charset="0"/>
              </a:rPr>
              <a:t>  Ví dụ: </a:t>
            </a:r>
            <a:r>
              <a:rPr lang="en-US" sz="2800" b="1">
                <a:solidFill>
                  <a:srgbClr val="FF0000"/>
                </a:solidFill>
                <a:latin typeface="Times New Roman" pitchFamily="18" charset="0"/>
                <a:cs typeface="Times New Roman" pitchFamily="18" charset="0"/>
              </a:rPr>
              <a:t>a x b = a.b = ab		4. a.b = 4ab</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a:latin typeface="Times New Roman" pitchFamily="18" charset="0"/>
                <a:cs typeface="Times New Roman" pitchFamily="18" charset="0"/>
              </a:rPr>
              <a:t>Tích</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của</a:t>
            </a:r>
            <a:r>
              <a:rPr lang="en-US" altLang="ko-KR" sz="2800" dirty="0">
                <a:latin typeface="Times New Roman" pitchFamily="18" charset="0"/>
                <a:cs typeface="Times New Roman" pitchFamily="18" charset="0"/>
              </a:rPr>
              <a:t> 2 </a:t>
            </a:r>
            <a:r>
              <a:rPr lang="en-US" altLang="ko-KR" sz="2800" dirty="0" err="1">
                <a:latin typeface="Times New Roman" pitchFamily="18" charset="0"/>
                <a:cs typeface="Times New Roman" pitchFamily="18" charset="0"/>
              </a:rPr>
              <a:t>số</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tự</a:t>
            </a:r>
            <a:r>
              <a:rPr lang="en-US" altLang="ko-KR" sz="2800" dirty="0">
                <a:latin typeface="Times New Roman" pitchFamily="18" charset="0"/>
                <a:cs typeface="Times New Roman" pitchFamily="18" charset="0"/>
              </a:rPr>
              <a:t> </a:t>
            </a:r>
            <a:r>
              <a:rPr lang="en-US" altLang="ko-KR" sz="2800" dirty="0" err="1">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Thừa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a:t>
            </a: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a:t>
            </a:r>
          </a:p>
        </p:txBody>
      </p:sp>
      <p:sp>
        <p:nvSpPr>
          <p:cNvPr id="9" name="TextBox 8"/>
          <p:cNvSpPr txBox="1"/>
          <p:nvPr/>
        </p:nvSpPr>
        <p:spPr>
          <a:xfrm>
            <a:off x="6114256" y="1205207"/>
            <a:ext cx="4779761" cy="523220"/>
          </a:xfrm>
          <a:prstGeom prst="rect">
            <a:avLst/>
          </a:prstGeom>
          <a:noFill/>
        </p:spPr>
        <p:txBody>
          <a:bodyPr wrap="square" rtlCol="0">
            <a:spAutoFit/>
          </a:bodyPr>
          <a:lstStyle/>
          <a:p>
            <a:r>
              <a:rPr lang="en-US" altLang="ko-KR" sz="2800" b="1" dirty="0">
                <a:latin typeface="Times New Roman" pitchFamily="18" charset="0"/>
                <a:cs typeface="Times New Roman" pitchFamily="18" charset="0"/>
              </a:rPr>
              <a:t>    </a:t>
            </a:r>
            <a:r>
              <a:rPr lang="en-US" altLang="ko-KR" sz="2800" b="1">
                <a:latin typeface="Times New Roman" pitchFamily="18" charset="0"/>
                <a:cs typeface="Times New Roman" pitchFamily="18" charset="0"/>
              </a:rPr>
              <a:t>a           .        b         </a:t>
            </a:r>
            <a:r>
              <a:rPr lang="en-US" altLang="ko-KR" sz="2800" b="1" dirty="0">
                <a:latin typeface="Times New Roman" pitchFamily="18" charset="0"/>
                <a:cs typeface="Times New Roman" pitchFamily="18" charset="0"/>
              </a:rPr>
              <a:t>=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1</a:t>
            </a:r>
            <a:r>
              <a:rPr lang="en-US" sz="2800" noProof="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1</a:t>
            </a:r>
          </a:p>
        </p:txBody>
      </p:sp>
    </p:spTree>
    <p:extLst>
      <p:ext uri="{BB962C8B-B14F-4D97-AF65-F5344CB8AC3E}">
        <p14:creationId xmlns:p14="http://schemas.microsoft.com/office/powerpoint/2010/main" val="26679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8548"/>
                                        </p:tgtEl>
                                        <p:attrNameLst>
                                          <p:attrName>style.visibility</p:attrName>
                                        </p:attrNameLst>
                                      </p:cBhvr>
                                      <p:to>
                                        <p:strVal val="visible"/>
                                      </p:to>
                                    </p:set>
                                    <p:animEffect transition="in" filter="blinds(horizontal)">
                                      <p:cBhvr>
                                        <p:cTn id="15" dur="500"/>
                                        <p:tgtEl>
                                          <p:spTgt spid="1085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8546"/>
                                        </p:tgtEl>
                                        <p:attrNameLst>
                                          <p:attrName>style.visibility</p:attrName>
                                        </p:attrNameLst>
                                      </p:cBhvr>
                                      <p:to>
                                        <p:strVal val="visible"/>
                                      </p:to>
                                    </p:set>
                                    <p:animEffect transition="in" filter="blinds(horizontal)">
                                      <p:cBhvr>
                                        <p:cTn id="20" dur="500"/>
                                        <p:tgtEl>
                                          <p:spTgt spid="108546"/>
                                        </p:tgtEl>
                                      </p:cBhvr>
                                    </p:animEffect>
                                  </p:childTnLst>
                                </p:cTn>
                              </p:par>
                              <p:par>
                                <p:cTn id="21" presetID="3" presetClass="entr" presetSubtype="10" fill="hold" nodeType="withEffect">
                                  <p:stCondLst>
                                    <p:cond delay="0"/>
                                  </p:stCondLst>
                                  <p:childTnLst>
                                    <p:set>
                                      <p:cBhvr>
                                        <p:cTn id="22" dur="1" fill="hold">
                                          <p:stCondLst>
                                            <p:cond delay="0"/>
                                          </p:stCondLst>
                                        </p:cTn>
                                        <p:tgtEl>
                                          <p:spTgt spid="108545"/>
                                        </p:tgtEl>
                                        <p:attrNameLst>
                                          <p:attrName>style.visibility</p:attrName>
                                        </p:attrNameLst>
                                      </p:cBhvr>
                                      <p:to>
                                        <p:strVal val="visible"/>
                                      </p:to>
                                    </p:set>
                                    <p:animEffect transition="in" filter="blinds(horizontal)">
                                      <p:cBhvr>
                                        <p:cTn id="23" dur="500"/>
                                        <p:tgtEl>
                                          <p:spTgt spid="1085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8547"/>
                                        </p:tgtEl>
                                        <p:attrNameLst>
                                          <p:attrName>style.visibility</p:attrName>
                                        </p:attrNameLst>
                                      </p:cBhvr>
                                      <p:to>
                                        <p:strVal val="visible"/>
                                      </p:to>
                                    </p:set>
                                    <p:animEffect transition="in" filter="blinds(horizontal)">
                                      <p:cBhvr>
                                        <p:cTn id="33"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dirty="0" err="1">
                <a:latin typeface="Times New Roman" pitchFamily="18" charset="0"/>
                <a:ea typeface="+mj-ea"/>
                <a:cs typeface="Times New Roman" pitchFamily="18" charset="0"/>
              </a:rPr>
              <a:t>Luyện</a:t>
            </a:r>
            <a:r>
              <a:rPr lang="en-US" sz="3200" dirty="0">
                <a:latin typeface="Times New Roman" pitchFamily="18" charset="0"/>
                <a:ea typeface="+mj-ea"/>
                <a:cs typeface="Times New Roman" pitchFamily="18" charset="0"/>
              </a:rPr>
              <a:t> </a:t>
            </a:r>
            <a:r>
              <a:rPr lang="en-US" sz="3200" dirty="0" err="1">
                <a:latin typeface="Times New Roman" pitchFamily="18" charset="0"/>
                <a:ea typeface="+mj-ea"/>
                <a:cs typeface="Times New Roman" pitchFamily="18" charset="0"/>
              </a:rPr>
              <a:t>tập</a:t>
            </a:r>
            <a:r>
              <a:rPr lang="en-US" sz="3200" dirty="0">
                <a:latin typeface="Times New Roman" pitchFamily="18" charset="0"/>
                <a:ea typeface="+mj-ea"/>
                <a:cs typeface="Times New Roman" pitchFamily="18" charset="0"/>
              </a:rPr>
              <a:t>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dirty="0" err="1">
                <a:latin typeface="Times New Roman" pitchFamily="18" charset="0"/>
                <a:ea typeface="+mj-ea"/>
                <a:cs typeface="Times New Roman" pitchFamily="18" charset="0"/>
              </a:rPr>
              <a:t>Tính</a:t>
            </a:r>
            <a:r>
              <a:rPr lang="en-US" sz="2800" noProof="0" dirty="0">
                <a:latin typeface="Times New Roman" pitchFamily="18" charset="0"/>
                <a:ea typeface="+mj-ea"/>
                <a:cs typeface="Times New Roman" pitchFamily="18" charset="0"/>
              </a:rPr>
              <a:t>: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64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64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65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65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65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65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65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65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65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65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r>
                        <a:rPr lang="en-US" sz="2800" dirty="0" err="1">
                          <a:latin typeface="Times New Roman" pitchFamily="18" charset="0"/>
                          <a:cs typeface="Times New Roman" pitchFamily="18" charset="0"/>
                        </a:rPr>
                        <a:t>Giao</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r>
                        <a:rPr lang="en-US" sz="2800" dirty="0" err="1">
                          <a:latin typeface="Times New Roman" pitchFamily="18" charset="0"/>
                          <a:cs typeface="Times New Roman" pitchFamily="18" charset="0"/>
                        </a:rPr>
                        <a:t>Kết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hợp</a:t>
                      </a:r>
                      <a:r>
                        <a:rPr lang="en-US" sz="2800" baseline="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r>
                        <a:rPr lang="en-US" sz="280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số</a:t>
                      </a:r>
                      <a:r>
                        <a:rPr lang="en-US" sz="2800" baseline="0" dirty="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r>
                        <a:rPr lang="en-US" sz="2800" dirty="0" err="1">
                          <a:latin typeface="Times New Roman" pitchFamily="18" charset="0"/>
                          <a:cs typeface="Times New Roman" pitchFamily="18" charset="0"/>
                        </a:rPr>
                        <a:t>Phân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phối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của</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p>
                    <a:p>
                      <a:pPr algn="ctr"/>
                      <a:r>
                        <a:rPr lang="en-US" sz="2800" baseline="0" dirty="0" err="1">
                          <a:latin typeface="Times New Roman" pitchFamily="18" charset="0"/>
                          <a:cs typeface="Times New Roman" pitchFamily="18" charset="0"/>
                        </a:rPr>
                        <a:t>nhân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phép</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5"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3</a:t>
            </a: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725"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726"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727"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728"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a:latin typeface="Times New Roman" pitchFamily="18" charset="0"/>
                <a:ea typeface="+mj-ea"/>
                <a:cs typeface="Times New Roman" pitchFamily="18" charset="0"/>
              </a:rPr>
              <a:t>Ví dụ 2</a:t>
            </a:r>
            <a:r>
              <a:rPr lang="en-US" sz="2800" noProof="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70C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schemas.microsoft.com/office/2006/documentManagement/types"/>
    <ds:schemaRef ds:uri="http://purl.org/dc/terms/"/>
    <ds:schemaRef ds:uri="16c05727-aa75-4e4a-9b5f-8a80a1165891"/>
    <ds:schemaRef ds:uri="http://www.w3.org/XML/1998/namespace"/>
    <ds:schemaRef ds:uri="http://schemas.microsoft.com/office/infopath/2007/PartnerControls"/>
    <ds:schemaRef ds:uri="http://schemas.openxmlformats.org/package/2006/metadata/core-properties"/>
    <ds:schemaRef ds:uri="71af3243-3dd4-4a8d-8c0d-dd76da1f02a5"/>
    <ds:schemaRef ds:uri="http://purl.org/dc/dcmitype/"/>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1644</TotalTime>
  <Words>1338</Words>
  <Application>Microsoft Office PowerPoint</Application>
  <PresentationFormat>Widescreen</PresentationFormat>
  <Paragraphs>188</Paragraphs>
  <Slides>29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.VnTime</vt:lpstr>
      <vt:lpstr>Arial</vt:lpstr>
      <vt:lpstr>Calibri</vt:lpstr>
      <vt:lpstr>Calibri Light</vt:lpstr>
      <vt:lpstr>Times New Roman</vt:lpstr>
      <vt:lpstr>Office Theme</vt:lpstr>
      <vt:lpstr>Equation</vt:lpstr>
      <vt:lpstr>  TIẾT 11. §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hanh nguyen</cp:lastModifiedBy>
  <cp:revision>133</cp:revision>
  <dcterms:created xsi:type="dcterms:W3CDTF">2021-06-07T13:44:30Z</dcterms:created>
  <dcterms:modified xsi:type="dcterms:W3CDTF">2022-09-24T02:06:33Z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